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73" r:id="rId7"/>
    <p:sldId id="268" r:id="rId8"/>
    <p:sldId id="271" r:id="rId9"/>
    <p:sldId id="270" r:id="rId10"/>
    <p:sldId id="267" r:id="rId11"/>
    <p:sldId id="266" r:id="rId12"/>
    <p:sldId id="265" r:id="rId13"/>
    <p:sldId id="272" r:id="rId14"/>
    <p:sldId id="264" r:id="rId15"/>
    <p:sldId id="263" r:id="rId16"/>
    <p:sldId id="262" r:id="rId17"/>
    <p:sldId id="26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6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-9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3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3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1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D6DA-9914-4692-A1E9-1C27C08D8DE4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974A-9E53-4D76-AD08-0517ED066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Mock-ups for Discussing the CMS Administrator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GreenDDA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179614"/>
            <a:ext cx="222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Select training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Train ML tool to training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Select 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Apply trained ML tool to book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08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GreenFIE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888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Regular GreenFIE interface in experimental mode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? Ability to run other tools to initialize the GreenFIE 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? Ability to selectively save/retract generated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Changes to COMET interface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Add GreenFIE “Generate Rule” button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Replace all below the form by “Save” button to save all rules and: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? Initialize from tools request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? List of generated rules with check boxes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Make page number a type in box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2" y="1845425"/>
            <a:ext cx="11333172" cy="4322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79971" y="1945178"/>
            <a:ext cx="266007" cy="174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1257" y="2709949"/>
            <a:ext cx="498855" cy="246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Regex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5715" y="3402676"/>
            <a:ext cx="498855" cy="246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Regex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8486" y="4386349"/>
            <a:ext cx="498855" cy="246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Regex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1257" y="5070764"/>
            <a:ext cx="498855" cy="246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Regex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27" y="1837113"/>
            <a:ext cx="84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GreenFIE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8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1450" y="1790700"/>
            <a:ext cx="7837714" cy="1447302"/>
            <a:chOff x="171450" y="1790700"/>
            <a:chExt cx="7837714" cy="1447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460" y="2175331"/>
              <a:ext cx="7496209" cy="2097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" y="2598056"/>
              <a:ext cx="7805057" cy="3024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2911929"/>
              <a:ext cx="5236337" cy="3260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681" y="1790700"/>
              <a:ext cx="7815483" cy="3544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0115" y="2390933"/>
              <a:ext cx="5232721" cy="1971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ListReader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305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Select book and run ListReader (future: also set text abstraction parameters)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One record from all three forms on the lhs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Highlights on the </a:t>
            </a:r>
            <a:r>
              <a:rPr lang="en-US" sz="1200" dirty="0" err="1" smtClean="0"/>
              <a:t>rhs</a:t>
            </a:r>
            <a:r>
              <a:rPr lang="en-US" sz="1200" dirty="0" smtClean="0"/>
              <a:t> as generated by ListReader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Control buttons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Next (to tell ListReader to save the current labeling and ask for the next)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Stop (to stop the labeling cycle)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5674" y="1738993"/>
            <a:ext cx="4015483" cy="4493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670" y="3373959"/>
            <a:ext cx="5343359" cy="1202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29700" y="3853543"/>
            <a:ext cx="1053193" cy="130628"/>
          </a:xfrm>
          <a:prstGeom prst="rect">
            <a:avLst/>
          </a:prstGeom>
          <a:solidFill>
            <a:srgbClr val="FFFF00">
              <a:alpha val="50000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302" y="4784272"/>
            <a:ext cx="4052325" cy="11693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8421" y="6408964"/>
            <a:ext cx="527132" cy="3077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Next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5428" y="6408964"/>
            <a:ext cx="514756" cy="3077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Stop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9421" y="1681843"/>
            <a:ext cx="94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ListReader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06136" y="1502229"/>
            <a:ext cx="11993335" cy="5290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OntoES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5107" y="266330"/>
            <a:ext cx="3050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Generate extraction rules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FROntIER-like rule-creation facilities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Re-organized for better UX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Built-in regex checker</a:t>
            </a:r>
          </a:p>
        </p:txBody>
      </p:sp>
    </p:spTree>
    <p:extLst>
      <p:ext uri="{BB962C8B-B14F-4D97-AF65-F5344CB8AC3E}">
        <p14:creationId xmlns:p14="http://schemas.microsoft.com/office/powerpoint/2010/main" val="139166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OntoSoar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295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Initiate Ensemble </a:t>
            </a:r>
            <a:r>
              <a:rPr lang="en-US" sz="3200" b="1" dirty="0"/>
              <a:t>R</a:t>
            </a:r>
            <a:r>
              <a:rPr lang="en-US" sz="3200" b="1" dirty="0" smtClean="0"/>
              <a:t>un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444" y="199505"/>
            <a:ext cx="33385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Choose which extraction tools to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Select type and initiate run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w/ COMET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w/o COMET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Display status (of ensemble run)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Progress of each page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Error notifications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Browse results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w/o COMET, 8.gedcomx files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w/ COMET, 3. files in COMET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Pause run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Resume run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Selectively retract pages/batches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Specify resumption </a:t>
            </a:r>
            <a:r>
              <a:rPr lang="en-US" sz="1200" dirty="0" err="1" smtClean="0"/>
              <a:t>paramaters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Kill run and clean up directories</a:t>
            </a:r>
          </a:p>
        </p:txBody>
      </p:sp>
    </p:spTree>
    <p:extLst>
      <p:ext uri="{BB962C8B-B14F-4D97-AF65-F5344CB8AC3E}">
        <p14:creationId xmlns:p14="http://schemas.microsoft.com/office/powerpoint/2010/main" val="48893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Manage Jobs and Batches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1193" y="224444"/>
            <a:ext cx="39839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Display progress of each job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Percent complete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Status of each batch: Unassigned/</a:t>
            </a:r>
            <a:r>
              <a:rPr lang="en-US" sz="1200" dirty="0" err="1" smtClean="0"/>
              <a:t>InProgress</a:t>
            </a:r>
            <a:r>
              <a:rPr lang="en-US" sz="1200" dirty="0" smtClean="0"/>
              <a:t>/Done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Status of </a:t>
            </a:r>
            <a:r>
              <a:rPr lang="en-US" sz="1200" dirty="0" err="1" smtClean="0"/>
              <a:t>InProgress</a:t>
            </a:r>
            <a:r>
              <a:rPr lang="en-US" sz="1200" dirty="0" smtClean="0"/>
              <a:t> batches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User assigned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Page/form status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Eventlog</a:t>
            </a:r>
            <a:r>
              <a:rPr lang="en-US" sz="1200" dirty="0" smtClean="0"/>
              <a:t> for batch (upon request)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Retract batch from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Assign batch to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Reassign batch to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User status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Batches completed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Batches assigned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Eventlog</a:t>
            </a:r>
            <a:r>
              <a:rPr lang="en-US" sz="1200" dirty="0" smtClean="0"/>
              <a:t> report for user (upon request)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602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Edit User </a:t>
            </a:r>
            <a:r>
              <a:rPr lang="en-US" sz="3200" b="1" dirty="0"/>
              <a:t>A</a:t>
            </a:r>
            <a:r>
              <a:rPr lang="en-US" sz="3200" b="1" dirty="0" smtClean="0"/>
              <a:t>ccount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430683" y="1737360"/>
            <a:ext cx="3125585" cy="2048503"/>
            <a:chOff x="5993476" y="2493818"/>
            <a:chExt cx="3125585" cy="2048503"/>
          </a:xfrm>
        </p:grpSpPr>
        <p:sp>
          <p:nvSpPr>
            <p:cNvPr id="3" name="TextBox 2"/>
            <p:cNvSpPr txBox="1"/>
            <p:nvPr/>
          </p:nvSpPr>
          <p:spPr>
            <a:xfrm>
              <a:off x="5993476" y="2493818"/>
              <a:ext cx="132921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 user:</a:t>
              </a:r>
              <a:endParaRPr lang="en-US" dirty="0"/>
            </a:p>
            <a:p>
              <a:pPr algn="r"/>
              <a:r>
                <a:rPr lang="en-US" dirty="0" smtClean="0"/>
                <a:t>id</a:t>
              </a:r>
            </a:p>
            <a:p>
              <a:pPr algn="r"/>
              <a:r>
                <a:rPr lang="en-US" dirty="0" smtClean="0"/>
                <a:t>username</a:t>
              </a:r>
            </a:p>
            <a:p>
              <a:pPr algn="r"/>
              <a:r>
                <a:rPr lang="en-US" dirty="0" smtClean="0"/>
                <a:t>email</a:t>
              </a:r>
            </a:p>
            <a:p>
              <a:pPr algn="r"/>
              <a:r>
                <a:rPr lang="en-US" dirty="0" smtClean="0"/>
                <a:t>name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348451" y="2867891"/>
              <a:ext cx="1762298" cy="1995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51222" y="3144982"/>
              <a:ext cx="1762298" cy="1995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45680" y="3413761"/>
              <a:ext cx="1762298" cy="1995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56763" y="3690850"/>
              <a:ext cx="1762298" cy="1995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3018" y="4172989"/>
              <a:ext cx="796821" cy="36933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search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9135" y="349135"/>
            <a:ext cx="1579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Find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</a:t>
            </a:r>
            <a:r>
              <a:rPr lang="en-US" sz="1200" dirty="0" smtClean="0"/>
              <a:t>et any/all: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Username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Full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hange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Disable account </a:t>
            </a:r>
          </a:p>
        </p:txBody>
      </p:sp>
    </p:spTree>
    <p:extLst>
      <p:ext uri="{BB962C8B-B14F-4D97-AF65-F5344CB8AC3E}">
        <p14:creationId xmlns:p14="http://schemas.microsoft.com/office/powerpoint/2010/main" val="402831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Edit User </a:t>
            </a:r>
            <a:r>
              <a:rPr lang="en-US" sz="3200" b="1" dirty="0"/>
              <a:t>A</a:t>
            </a:r>
            <a:r>
              <a:rPr lang="en-US" sz="3200" b="1" dirty="0" smtClean="0"/>
              <a:t>ccount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30683" y="1737360"/>
            <a:ext cx="13292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ser:</a:t>
            </a:r>
            <a:endParaRPr lang="en-US" dirty="0"/>
          </a:p>
          <a:p>
            <a:pPr algn="r"/>
            <a:r>
              <a:rPr lang="en-US" dirty="0" smtClean="0"/>
              <a:t>id</a:t>
            </a:r>
          </a:p>
          <a:p>
            <a:pPr algn="r"/>
            <a:r>
              <a:rPr lang="en-US" dirty="0" smtClean="0"/>
              <a:t>username</a:t>
            </a:r>
          </a:p>
          <a:p>
            <a:pPr algn="r"/>
            <a:r>
              <a:rPr lang="en-US" dirty="0" smtClean="0"/>
              <a:t>email</a:t>
            </a:r>
          </a:p>
          <a:p>
            <a:pPr algn="r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85658" y="2111433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88429" y="2388524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2887" y="2657303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3970" y="2934392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55622" y="3524597"/>
            <a:ext cx="2280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privileges</a:t>
            </a:r>
          </a:p>
          <a:p>
            <a:r>
              <a:rPr lang="en-US" dirty="0" smtClean="0"/>
              <a:t>o  patron</a:t>
            </a:r>
            <a:endParaRPr lang="en-US" dirty="0"/>
          </a:p>
          <a:p>
            <a:r>
              <a:rPr lang="en-US" dirty="0" smtClean="0"/>
              <a:t>o  adjudicator-patron</a:t>
            </a:r>
            <a:endParaRPr lang="en-US" dirty="0"/>
          </a:p>
          <a:p>
            <a:r>
              <a:rPr lang="en-US" dirty="0" smtClean="0"/>
              <a:t>o  administrator</a:t>
            </a:r>
            <a:endParaRPr lang="en-US" dirty="0"/>
          </a:p>
          <a:p>
            <a:r>
              <a:rPr lang="en-US" dirty="0" smtClean="0"/>
              <a:t>o  super-administrator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9033" y="5336771"/>
            <a:ext cx="665567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38407" y="3499658"/>
            <a:ext cx="18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 Disable account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3084" y="3516283"/>
            <a:ext cx="1877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password</a:t>
            </a:r>
          </a:p>
          <a:p>
            <a:endParaRPr lang="en-US" dirty="0"/>
          </a:p>
          <a:p>
            <a:r>
              <a:rPr lang="en-US" dirty="0" smtClean="0"/>
              <a:t>Change username</a:t>
            </a:r>
          </a:p>
          <a:p>
            <a:endParaRPr lang="en-US" dirty="0"/>
          </a:p>
          <a:p>
            <a:r>
              <a:rPr lang="en-US" dirty="0" smtClean="0"/>
              <a:t>Change email</a:t>
            </a:r>
          </a:p>
          <a:p>
            <a:endParaRPr lang="en-US" dirty="0"/>
          </a:p>
          <a:p>
            <a:r>
              <a:rPr lang="en-US" dirty="0" smtClean="0"/>
              <a:t>Change full name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41614" y="3901438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27759" y="4444536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30530" y="4987635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3301" y="5530732"/>
            <a:ext cx="1762298" cy="19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9135" y="349135"/>
            <a:ext cx="1579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Find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</a:t>
            </a:r>
            <a:r>
              <a:rPr lang="en-US" sz="1200" dirty="0" smtClean="0"/>
              <a:t>et any/all: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Username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Full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hange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</a:t>
            </a:r>
            <a:r>
              <a:rPr lang="en-US" sz="1200" dirty="0" smtClean="0"/>
              <a:t>isable account </a:t>
            </a:r>
          </a:p>
        </p:txBody>
      </p:sp>
    </p:spTree>
    <p:extLst>
      <p:ext uri="{BB962C8B-B14F-4D97-AF65-F5344CB8AC3E}">
        <p14:creationId xmlns:p14="http://schemas.microsoft.com/office/powerpoint/2010/main" val="119086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602" y="1110343"/>
            <a:ext cx="6097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CMS: COMET Management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356" y="2222500"/>
            <a:ext cx="5915288" cy="241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8807" y="4770911"/>
            <a:ext cx="1940083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UserName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Full Name: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Email: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Password:</a:t>
            </a:r>
          </a:p>
          <a:p>
            <a:r>
              <a:rPr lang="en-US" dirty="0">
                <a:solidFill>
                  <a:srgbClr val="FF0000"/>
                </a:solidFill>
              </a:rPr>
              <a:t>Confirm Password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PIN: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H="1" flipV="1">
            <a:off x="6691763" y="4023361"/>
            <a:ext cx="1207086" cy="747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066" y="99753"/>
            <a:ext cx="37964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Regular login for users with an account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Request an account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Ask for info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Authorize (by email)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Send email to appointed super-admin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Super-admin can click OK or </a:t>
            </a:r>
            <a:r>
              <a:rPr lang="en-US" sz="1200" dirty="0" err="1" smtClean="0"/>
              <a:t>notOK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OR Authorize (by PIN)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On </a:t>
            </a:r>
            <a:r>
              <a:rPr lang="en-US" sz="1200" dirty="0"/>
              <a:t>a</a:t>
            </a:r>
            <a:r>
              <a:rPr lang="en-US" sz="1200" dirty="0" smtClean="0"/>
              <a:t>uthorized: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Add user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Send email to requestor (if authorized by email)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On not authorized, send email to requestor</a:t>
            </a:r>
          </a:p>
        </p:txBody>
      </p:sp>
    </p:spTree>
    <p:extLst>
      <p:ext uri="{BB962C8B-B14F-4D97-AF65-F5344CB8AC3E}">
        <p14:creationId xmlns:p14="http://schemas.microsoft.com/office/powerpoint/2010/main" val="75469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538" y="1094015"/>
            <a:ext cx="6097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CMS: COMET Management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2186" y="2245181"/>
            <a:ext cx="80442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 Book</a:t>
            </a:r>
          </a:p>
          <a:p>
            <a:r>
              <a:rPr lang="en-US" dirty="0" smtClean="0"/>
              <a:t>Configure Extraction </a:t>
            </a:r>
            <a:r>
              <a:rPr lang="en-US" dirty="0"/>
              <a:t>T</a:t>
            </a:r>
            <a:r>
              <a:rPr lang="en-US" dirty="0" smtClean="0"/>
              <a:t>ools</a:t>
            </a:r>
          </a:p>
          <a:p>
            <a:pPr lvl="1"/>
            <a:r>
              <a:rPr lang="en-US" dirty="0" smtClean="0"/>
              <a:t>FROntIER </a:t>
            </a:r>
            <a:r>
              <a:rPr lang="en-US" dirty="0" smtClean="0">
                <a:solidFill>
                  <a:srgbClr val="FF0000"/>
                </a:solidFill>
              </a:rPr>
              <a:t>(as is, all setup work done outside CMS, but testing done inside CMS)</a:t>
            </a:r>
            <a:endParaRPr lang="en-US" dirty="0" smtClean="0"/>
          </a:p>
          <a:p>
            <a:pPr lvl="1"/>
            <a:r>
              <a:rPr lang="en-US" dirty="0" err="1" smtClean="0"/>
              <a:t>GreenDDA</a:t>
            </a:r>
            <a:endParaRPr lang="en-US" dirty="0" smtClean="0"/>
          </a:p>
          <a:p>
            <a:pPr lvl="1"/>
            <a:r>
              <a:rPr lang="en-US" dirty="0" smtClean="0"/>
              <a:t>GreenFIE</a:t>
            </a:r>
          </a:p>
          <a:p>
            <a:pPr lvl="1"/>
            <a:r>
              <a:rPr lang="en-US" dirty="0" smtClean="0"/>
              <a:t>ListReader</a:t>
            </a:r>
          </a:p>
          <a:p>
            <a:pPr lvl="1"/>
            <a:r>
              <a:rPr lang="en-US" dirty="0" err="1" smtClean="0"/>
              <a:t>OntoES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OntoES</a:t>
            </a:r>
            <a:r>
              <a:rPr lang="en-US" dirty="0" smtClean="0">
                <a:solidFill>
                  <a:srgbClr val="FF0000"/>
                </a:solidFill>
              </a:rPr>
              <a:t> + snippet facilities for creating hand-generated rules)</a:t>
            </a:r>
            <a:endParaRPr lang="en-US" dirty="0" smtClean="0"/>
          </a:p>
          <a:p>
            <a:pPr lvl="1"/>
            <a:r>
              <a:rPr lang="en-US" dirty="0" smtClean="0"/>
              <a:t>OntoSoar</a:t>
            </a:r>
          </a:p>
          <a:p>
            <a:r>
              <a:rPr lang="en-US" dirty="0" smtClean="0"/>
              <a:t>Initiate </a:t>
            </a:r>
            <a:r>
              <a:rPr lang="en-US" dirty="0"/>
              <a:t>E</a:t>
            </a:r>
            <a:r>
              <a:rPr lang="en-US" dirty="0" smtClean="0"/>
              <a:t>nsemble </a:t>
            </a:r>
            <a:r>
              <a:rPr lang="en-US" dirty="0"/>
              <a:t>R</a:t>
            </a:r>
            <a:r>
              <a:rPr lang="en-US" dirty="0" smtClean="0"/>
              <a:t>un</a:t>
            </a:r>
          </a:p>
          <a:p>
            <a:r>
              <a:rPr lang="en-US" dirty="0" smtClean="0"/>
              <a:t>Manage Jobs and Batches</a:t>
            </a:r>
          </a:p>
          <a:p>
            <a:r>
              <a:rPr lang="en-US" dirty="0" smtClean="0"/>
              <a:t>Edit User </a:t>
            </a:r>
            <a:r>
              <a:rPr lang="en-US" dirty="0"/>
              <a:t>A</a:t>
            </a:r>
            <a:r>
              <a:rPr lang="en-US" dirty="0" smtClean="0"/>
              <a:t>ccount </a:t>
            </a:r>
            <a:r>
              <a:rPr lang="en-US" dirty="0" smtClean="0">
                <a:solidFill>
                  <a:srgbClr val="FF0000"/>
                </a:solidFill>
              </a:rPr>
              <a:t>(only for super-admins)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60787" y="5771855"/>
            <a:ext cx="526106" cy="369332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942" y="182880"/>
            <a:ext cx="2677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Click to do a task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Click on “Configure Extraction Tools”: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Display tools again for click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Click on tool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29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3040" y="963386"/>
            <a:ext cx="244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Database Schema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6261" y="2050596"/>
            <a:ext cx="63408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(</a:t>
            </a:r>
            <a:r>
              <a:rPr lang="en-US" u="sng" dirty="0" smtClean="0"/>
              <a:t>id</a:t>
            </a:r>
            <a:r>
              <a:rPr lang="en-US" dirty="0" smtClean="0"/>
              <a:t>, username, email, password, name, type)</a:t>
            </a:r>
          </a:p>
          <a:p>
            <a:endParaRPr lang="en-US" dirty="0"/>
          </a:p>
          <a:p>
            <a:r>
              <a:rPr lang="en-US" dirty="0"/>
              <a:t>j</a:t>
            </a:r>
            <a:r>
              <a:rPr lang="en-US" dirty="0" smtClean="0"/>
              <a:t>ob (</a:t>
            </a:r>
            <a:r>
              <a:rPr lang="en-US" u="sng" dirty="0" smtClean="0"/>
              <a:t>id</a:t>
            </a:r>
            <a:r>
              <a:rPr lang="en-US" dirty="0" smtClean="0"/>
              <a:t>, name, book, </a:t>
            </a:r>
            <a:r>
              <a:rPr lang="en-US" dirty="0" err="1" smtClean="0"/>
              <a:t>max_page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atch (</a:t>
            </a:r>
            <a:r>
              <a:rPr lang="en-US" u="sng" dirty="0" smtClean="0"/>
              <a:t>id</a:t>
            </a:r>
            <a:r>
              <a:rPr lang="en-US" dirty="0" smtClean="0"/>
              <a:t>, pages, status, </a:t>
            </a:r>
            <a:r>
              <a:rPr lang="en-US" dirty="0" err="1" smtClean="0"/>
              <a:t>job_id</a:t>
            </a:r>
            <a:r>
              <a:rPr lang="en-US" dirty="0" smtClean="0"/>
              <a:t>, </a:t>
            </a:r>
            <a:r>
              <a:rPr lang="en-US" dirty="0" err="1" smtClean="0"/>
              <a:t>user_id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form (</a:t>
            </a:r>
            <a:r>
              <a:rPr lang="en-US" u="sng" dirty="0" smtClean="0"/>
              <a:t>id</a:t>
            </a:r>
            <a:r>
              <a:rPr lang="en-US" dirty="0" smtClean="0"/>
              <a:t>, </a:t>
            </a:r>
            <a:r>
              <a:rPr lang="en-US" dirty="0" err="1" smtClean="0"/>
              <a:t>form_name</a:t>
            </a:r>
            <a:r>
              <a:rPr lang="en-US" dirty="0" smtClean="0"/>
              <a:t>, version)</a:t>
            </a:r>
          </a:p>
          <a:p>
            <a:endParaRPr lang="en-US" dirty="0"/>
          </a:p>
          <a:p>
            <a:r>
              <a:rPr lang="en-US" dirty="0" err="1" smtClean="0"/>
              <a:t>eventlog</a:t>
            </a:r>
            <a:r>
              <a:rPr lang="en-US" dirty="0" smtClean="0"/>
              <a:t> (</a:t>
            </a:r>
            <a:r>
              <a:rPr lang="en-US" u="sng" dirty="0" smtClean="0"/>
              <a:t>id</a:t>
            </a:r>
            <a:r>
              <a:rPr lang="en-US" dirty="0" smtClean="0"/>
              <a:t>, </a:t>
            </a:r>
            <a:r>
              <a:rPr lang="en-US" dirty="0" err="1" smtClean="0"/>
              <a:t>user_id</a:t>
            </a:r>
            <a:r>
              <a:rPr lang="en-US" dirty="0" smtClean="0"/>
              <a:t>, </a:t>
            </a:r>
            <a:r>
              <a:rPr lang="en-US" dirty="0" err="1" smtClean="0"/>
              <a:t>batch_id</a:t>
            </a:r>
            <a:r>
              <a:rPr lang="en-US" dirty="0" smtClean="0"/>
              <a:t>, </a:t>
            </a:r>
            <a:r>
              <a:rPr lang="en-US" dirty="0" err="1" smtClean="0"/>
              <a:t>session_id</a:t>
            </a:r>
            <a:r>
              <a:rPr lang="en-US" dirty="0" smtClean="0"/>
              <a:t>, log-info, </a:t>
            </a:r>
            <a:r>
              <a:rPr lang="en-US" dirty="0" err="1" smtClean="0"/>
              <a:t>time_written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status_code</a:t>
            </a:r>
            <a:r>
              <a:rPr lang="en-US" dirty="0" smtClean="0"/>
              <a:t> (status, </a:t>
            </a:r>
            <a:r>
              <a:rPr lang="en-US" dirty="0" err="1" smtClean="0"/>
              <a:t>next_status</a:t>
            </a:r>
            <a:r>
              <a:rPr lang="en-US" dirty="0" smtClean="0"/>
              <a:t>, description)</a:t>
            </a:r>
          </a:p>
          <a:p>
            <a:endParaRPr lang="en-US" dirty="0"/>
          </a:p>
          <a:p>
            <a:r>
              <a:rPr lang="en-US" dirty="0" err="1" smtClean="0"/>
              <a:t>user_type</a:t>
            </a:r>
            <a:r>
              <a:rPr lang="en-US" dirty="0" smtClean="0"/>
              <a:t> (type, description)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1553" y="2457451"/>
            <a:ext cx="227453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P: patron</a:t>
            </a:r>
          </a:p>
          <a:p>
            <a:r>
              <a:rPr lang="en-US" dirty="0" smtClean="0"/>
              <a:t>A: adjudicator-patron</a:t>
            </a:r>
          </a:p>
          <a:p>
            <a:r>
              <a:rPr lang="en-US" dirty="0" smtClean="0"/>
              <a:t>M: administrator</a:t>
            </a:r>
          </a:p>
          <a:p>
            <a:r>
              <a:rPr lang="en-US" dirty="0" smtClean="0"/>
              <a:t>S: super-administrator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24500" y="2333625"/>
            <a:ext cx="2009775" cy="466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39718" y="3827690"/>
            <a:ext cx="393845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N: not assigned or not submitted</a:t>
            </a:r>
          </a:p>
          <a:p>
            <a:r>
              <a:rPr lang="en-US" dirty="0"/>
              <a:t>S</a:t>
            </a:r>
            <a:r>
              <a:rPr lang="en-US" dirty="0" smtClean="0"/>
              <a:t>: submitted (initial patron submission)</a:t>
            </a:r>
          </a:p>
          <a:p>
            <a:r>
              <a:rPr lang="en-US" dirty="0" smtClean="0"/>
              <a:t>D: done (sent downstream to </a:t>
            </a:r>
            <a:r>
              <a:rPr lang="en-US" dirty="0" err="1"/>
              <a:t>G</a:t>
            </a:r>
            <a:r>
              <a:rPr lang="en-US" dirty="0" err="1" smtClean="0"/>
              <a:t>edcomx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Q: quality recheck by patron</a:t>
            </a:r>
          </a:p>
          <a:p>
            <a:r>
              <a:rPr lang="en-US" dirty="0" smtClean="0"/>
              <a:t>R: resubmitted (patron resubmission)</a:t>
            </a:r>
          </a:p>
          <a:p>
            <a:r>
              <a:rPr lang="en-US" dirty="0" smtClean="0"/>
              <a:t>A: adjudicator re-check</a:t>
            </a:r>
          </a:p>
          <a:p>
            <a:r>
              <a:rPr lang="en-US" dirty="0" smtClean="0"/>
              <a:t>C: checked by adjudicator</a:t>
            </a:r>
          </a:p>
          <a:p>
            <a:r>
              <a:rPr lang="en-US" dirty="0" smtClean="0"/>
              <a:t>T: testing (under control of CMS admin)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133725" y="3476626"/>
            <a:ext cx="4419600" cy="704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9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Workflow Pipeline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34886" y="1232989"/>
            <a:ext cx="317516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1.pages</a:t>
            </a:r>
          </a:p>
          <a:p>
            <a:r>
              <a:rPr lang="en-US" dirty="0" smtClean="0"/>
              <a:t>2.tools</a:t>
            </a:r>
          </a:p>
          <a:p>
            <a:r>
              <a:rPr lang="en-US" dirty="0"/>
              <a:t> </a:t>
            </a:r>
            <a:r>
              <a:rPr lang="en-US" dirty="0" smtClean="0"/>
              <a:t>   &lt;</a:t>
            </a:r>
            <a:r>
              <a:rPr lang="en-US" dirty="0" err="1" smtClean="0"/>
              <a:t>toolName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    PCF: extracted</a:t>
            </a:r>
          </a:p>
          <a:p>
            <a:r>
              <a:rPr lang="en-US" dirty="0"/>
              <a:t> </a:t>
            </a:r>
            <a:r>
              <a:rPr lang="en-US" dirty="0" smtClean="0"/>
              <a:t>       2.1.tool-ontology-extracted</a:t>
            </a:r>
          </a:p>
          <a:p>
            <a:r>
              <a:rPr lang="en-US" dirty="0"/>
              <a:t> </a:t>
            </a:r>
            <a:r>
              <a:rPr lang="en-US" dirty="0" smtClean="0"/>
              <a:t>       2.2.ontology-extracted</a:t>
            </a:r>
          </a:p>
          <a:p>
            <a:r>
              <a:rPr lang="en-US" dirty="0"/>
              <a:t> </a:t>
            </a:r>
            <a:r>
              <a:rPr lang="en-US" dirty="0" smtClean="0"/>
              <a:t>       2.3.extracted-text-cleaned</a:t>
            </a:r>
          </a:p>
          <a:p>
            <a:r>
              <a:rPr lang="en-US" dirty="0" smtClean="0"/>
              <a:t>3.json-from-osmx</a:t>
            </a:r>
          </a:p>
          <a:p>
            <a:r>
              <a:rPr lang="en-US" dirty="0"/>
              <a:t> </a:t>
            </a:r>
            <a:r>
              <a:rPr lang="en-US" dirty="0" smtClean="0"/>
              <a:t>   3.1.ontology-merged</a:t>
            </a:r>
          </a:p>
          <a:p>
            <a:r>
              <a:rPr lang="en-US" dirty="0" smtClean="0"/>
              <a:t>    3.2.value-cleaned</a:t>
            </a:r>
          </a:p>
          <a:p>
            <a:r>
              <a:rPr lang="en-US" dirty="0"/>
              <a:t> </a:t>
            </a:r>
            <a:r>
              <a:rPr lang="en-US" dirty="0" smtClean="0"/>
              <a:t>   3.3.date-value-parsed</a:t>
            </a:r>
          </a:p>
          <a:p>
            <a:r>
              <a:rPr lang="en-US" dirty="0"/>
              <a:t> </a:t>
            </a:r>
            <a:r>
              <a:rPr lang="en-US" dirty="0" smtClean="0"/>
              <a:t>   3.4.constraint-checked</a:t>
            </a:r>
          </a:p>
          <a:p>
            <a:r>
              <a:rPr lang="en-US" dirty="0"/>
              <a:t> </a:t>
            </a:r>
            <a:r>
              <a:rPr lang="en-US" dirty="0" smtClean="0"/>
              <a:t>   3.5.violation-corrected</a:t>
            </a:r>
          </a:p>
          <a:p>
            <a:r>
              <a:rPr lang="en-US" dirty="0"/>
              <a:t> </a:t>
            </a:r>
            <a:r>
              <a:rPr lang="en-US" dirty="0" smtClean="0"/>
              <a:t>   PCF: </a:t>
            </a:r>
            <a:r>
              <a:rPr lang="en-US" dirty="0" err="1" smtClean="0"/>
              <a:t>osmx</a:t>
            </a:r>
            <a:r>
              <a:rPr lang="en-US" dirty="0" smtClean="0"/>
              <a:t> &amp; </a:t>
            </a:r>
            <a:r>
              <a:rPr lang="en-US" dirty="0" err="1" smtClean="0"/>
              <a:t>json</a:t>
            </a:r>
            <a:endParaRPr lang="en-US" dirty="0" smtClean="0"/>
          </a:p>
          <a:p>
            <a:r>
              <a:rPr lang="en-US" dirty="0" smtClean="0"/>
              <a:t>4.json-working</a:t>
            </a:r>
          </a:p>
          <a:p>
            <a:r>
              <a:rPr lang="en-US" dirty="0"/>
              <a:t> </a:t>
            </a:r>
            <a:r>
              <a:rPr lang="en-US" dirty="0" smtClean="0"/>
              <a:t>   PCF: </a:t>
            </a:r>
            <a:r>
              <a:rPr lang="en-US" dirty="0" err="1" smtClean="0"/>
              <a:t>json</a:t>
            </a:r>
          </a:p>
          <a:p>
            <a:r>
              <a:rPr lang="en-US" dirty="0" smtClean="0"/>
              <a:t>5.json-final</a:t>
            </a:r>
          </a:p>
          <a:p>
            <a:r>
              <a:rPr lang="en-US" dirty="0" smtClean="0"/>
              <a:t>    PCF: </a:t>
            </a:r>
            <a:r>
              <a:rPr lang="en-US" dirty="0" err="1" smtClean="0"/>
              <a:t>json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1239520"/>
            <a:ext cx="32231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6.osmx-checked</a:t>
            </a:r>
          </a:p>
          <a:p>
            <a:r>
              <a:rPr lang="en-US" dirty="0" smtClean="0"/>
              <a:t>    6.1.ontology-merged</a:t>
            </a:r>
          </a:p>
          <a:p>
            <a:r>
              <a:rPr lang="en-US" dirty="0"/>
              <a:t> </a:t>
            </a:r>
            <a:r>
              <a:rPr lang="en-US" dirty="0" smtClean="0"/>
              <a:t>   6.2.value-cleaned</a:t>
            </a:r>
          </a:p>
          <a:p>
            <a:r>
              <a:rPr lang="en-US" dirty="0"/>
              <a:t> </a:t>
            </a:r>
            <a:r>
              <a:rPr lang="en-US" dirty="0" smtClean="0"/>
              <a:t>   6.3.date-value-parsed</a:t>
            </a:r>
          </a:p>
          <a:p>
            <a:r>
              <a:rPr lang="en-US" dirty="0"/>
              <a:t> </a:t>
            </a:r>
            <a:r>
              <a:rPr lang="en-US" dirty="0" smtClean="0"/>
              <a:t>   6.4.constraint-checked</a:t>
            </a:r>
          </a:p>
          <a:p>
            <a:r>
              <a:rPr lang="en-US" dirty="0"/>
              <a:t> </a:t>
            </a:r>
            <a:r>
              <a:rPr lang="en-US" dirty="0" smtClean="0"/>
              <a:t>   6.5.authority-checked</a:t>
            </a:r>
          </a:p>
          <a:p>
            <a:r>
              <a:rPr lang="en-US" dirty="0"/>
              <a:t> </a:t>
            </a:r>
            <a:r>
              <a:rPr lang="en-US" dirty="0" smtClean="0"/>
              <a:t>   PCF: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osmx</a:t>
            </a:r>
            <a:r>
              <a:rPr lang="en-US" dirty="0" smtClean="0"/>
              <a:t> &amp; </a:t>
            </a:r>
            <a:r>
              <a:rPr lang="en-US" dirty="0" err="1" smtClean="0"/>
              <a:t>json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ground-truth</a:t>
            </a:r>
          </a:p>
          <a:p>
            <a:r>
              <a:rPr lang="en-US" dirty="0" smtClean="0"/>
              <a:t>        PRF-report</a:t>
            </a:r>
          </a:p>
          <a:p>
            <a:r>
              <a:rPr lang="en-US" dirty="0"/>
              <a:t> </a:t>
            </a:r>
            <a:r>
              <a:rPr lang="en-US" dirty="0" smtClean="0"/>
              <a:t>   PRF-report</a:t>
            </a:r>
          </a:p>
          <a:p>
            <a:r>
              <a:rPr lang="en-US" dirty="0" smtClean="0"/>
              <a:t>7.osmx-enhanced</a:t>
            </a:r>
          </a:p>
          <a:p>
            <a:r>
              <a:rPr lang="en-US" dirty="0"/>
              <a:t> </a:t>
            </a:r>
            <a:r>
              <a:rPr lang="en-US" dirty="0" smtClean="0"/>
              <a:t>   7.1.target-ontology-generated</a:t>
            </a:r>
          </a:p>
          <a:p>
            <a:r>
              <a:rPr lang="en-US" dirty="0"/>
              <a:t> </a:t>
            </a:r>
            <a:r>
              <a:rPr lang="en-US" dirty="0" smtClean="0"/>
              <a:t>   7.2.value-standardized</a:t>
            </a:r>
          </a:p>
          <a:p>
            <a:r>
              <a:rPr lang="en-US" dirty="0" smtClean="0"/>
              <a:t>    7.3.information-inferred</a:t>
            </a:r>
          </a:p>
          <a:p>
            <a:r>
              <a:rPr lang="en-US" dirty="0" smtClean="0"/>
              <a:t>8.gedcomx</a:t>
            </a:r>
          </a:p>
          <a:p>
            <a:r>
              <a:rPr lang="en-US" dirty="0"/>
              <a:t> </a:t>
            </a:r>
            <a:r>
              <a:rPr lang="en-US" dirty="0" smtClean="0"/>
              <a:t>   8.1.gedcomx-generated</a:t>
            </a:r>
          </a:p>
          <a:p>
            <a:r>
              <a:rPr lang="en-US" dirty="0"/>
              <a:t> </a:t>
            </a:r>
            <a:r>
              <a:rPr lang="en-US" dirty="0" smtClean="0"/>
              <a:t>   8.2.reports-generated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2374" y="4695825"/>
            <a:ext cx="32652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86101" y="3409950"/>
            <a:ext cx="4381499" cy="1876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53050" y="3705225"/>
            <a:ext cx="82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Q, A, 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162925" y="2914650"/>
            <a:ext cx="9525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34350" y="2847975"/>
            <a:ext cx="82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Q, A, 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3050" y="4695825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COMET bypass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410700" y="2257425"/>
            <a:ext cx="19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601200" y="2257425"/>
            <a:ext cx="38100" cy="2352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601200" y="3143250"/>
            <a:ext cx="55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D, 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05000" y="2514600"/>
            <a:ext cx="1428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05000" y="2133600"/>
            <a:ext cx="0" cy="381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29000" y="2247900"/>
            <a:ext cx="133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191000" y="2781300"/>
            <a:ext cx="59055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581150" y="1962150"/>
            <a:ext cx="161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81150" y="1962150"/>
            <a:ext cx="19050" cy="82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600200" y="2790825"/>
            <a:ext cx="4191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86275" y="1238250"/>
            <a:ext cx="186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CMS: setup &amp; test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2962275" y="1422916"/>
            <a:ext cx="1524000" cy="434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743575" y="1543051"/>
            <a:ext cx="1733550" cy="22764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9" idx="1"/>
          </p:cNvCxnSpPr>
          <p:nvPr/>
        </p:nvCxnSpPr>
        <p:spPr>
          <a:xfrm flipH="1">
            <a:off x="2428875" y="1422916"/>
            <a:ext cx="2057400" cy="58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707105" y="3638550"/>
            <a:ext cx="4779545" cy="2076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6715125" y="2819400"/>
            <a:ext cx="609601" cy="1228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85850" y="47815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N, 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90675" y="4800600"/>
            <a:ext cx="0" cy="390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7225" y="5553075"/>
            <a:ext cx="9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S, R, C, 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81150" y="5572125"/>
            <a:ext cx="0" cy="428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72025" y="2247900"/>
            <a:ext cx="952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65" y="111637"/>
            <a:ext cx="392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PCF = Person, Couple, Family directories</a:t>
            </a:r>
          </a:p>
          <a:p>
            <a:r>
              <a:rPr lang="en-US" dirty="0" smtClean="0"/>
              <a:t>PRF = Precision, Recall, F-score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Import Book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126" y="0"/>
            <a:ext cx="518539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Browse file of available books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Includes browse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Future organization: books may be categorized, ordered,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Select book from file for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Add meta.xml text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shortTitle</a:t>
            </a:r>
            <a:endParaRPr lang="en-US" sz="1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biblio</a:t>
            </a:r>
            <a:endParaRPr lang="en-US" sz="1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url</a:t>
            </a:r>
            <a:r>
              <a:rPr lang="en-US" sz="1200" dirty="0" smtClean="0"/>
              <a:t> (on dithers) auto-assigned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Filename (in file of available books) auto-assigned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Auto-assign </a:t>
            </a:r>
            <a:r>
              <a:rPr lang="en-US" sz="1200" dirty="0"/>
              <a:t>id (six </a:t>
            </a:r>
            <a:r>
              <a:rPr lang="en-US" sz="1200" dirty="0" smtClean="0"/>
              <a:t>digits</a:t>
            </a:r>
            <a:r>
              <a:rPr lang="en-US" sz="1200" dirty="0"/>
              <a:t> </a:t>
            </a:r>
            <a:r>
              <a:rPr lang="en-US" sz="1200" dirty="0" smtClean="0"/>
              <a:t>+ </a:t>
            </a:r>
            <a:r>
              <a:rPr lang="en-US" sz="1200" dirty="0" err="1" smtClean="0"/>
              <a:t>shortTitle</a:t>
            </a:r>
            <a:r>
              <a:rPr lang="en-US" sz="1200" dirty="0" smtClean="0"/>
              <a:t>)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Initialize book authority files (NameAuthority.txt, PlaceAuthority.txt)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Initiate PDF-indexer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Split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Generate 1.pages files for each page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.html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.pdf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.</a:t>
            </a:r>
            <a:r>
              <a:rPr lang="en-US" sz="1200" dirty="0" err="1" smtClean="0"/>
              <a:t>png</a:t>
            </a:r>
            <a:endParaRPr lang="en-US" sz="1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.txt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.xml</a:t>
            </a:r>
          </a:p>
        </p:txBody>
      </p:sp>
    </p:spTree>
    <p:extLst>
      <p:ext uri="{BB962C8B-B14F-4D97-AF65-F5344CB8AC3E}">
        <p14:creationId xmlns:p14="http://schemas.microsoft.com/office/powerpoint/2010/main" val="410834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For all tools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2164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est tool on selected page(s)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User-selected list or range of test pages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Generate filled in forms (in quality-check mode)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Allow filled-in form(s) to be ground-</a:t>
            </a:r>
            <a:r>
              <a:rPr lang="en-US" sz="1200" dirty="0" err="1" smtClean="0"/>
              <a:t>truthed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Produce PRF reports for ground-</a:t>
            </a:r>
            <a:r>
              <a:rPr lang="en-US" sz="1200" dirty="0" err="1" smtClean="0"/>
              <a:t>truthed</a:t>
            </a:r>
            <a:r>
              <a:rPr lang="en-US" sz="1200" dirty="0" smtClean="0"/>
              <a:t> form(s)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Test tool in ensemble with other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Results of a test run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For each page/form, the data and form </a:t>
            </a:r>
            <a:r>
              <a:rPr lang="en-US" sz="1200" dirty="0" err="1" smtClean="0"/>
              <a:t>json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Regular COMET display of first page and filled-in form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Ground-truth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Differences in COMET display of auxiliary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No “Annotation Actions” or click for instructions link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Batch sequence according to list or range of test pages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Instead of “Submit Batch”, “Generate Ground Truth”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 list of links to any and all ground-truth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8183" y="5619565"/>
            <a:ext cx="903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</a:t>
            </a:r>
            <a:r>
              <a:rPr lang="en-US" dirty="0" smtClean="0">
                <a:solidFill>
                  <a:srgbClr val="FF0000"/>
                </a:solidFill>
              </a:rPr>
              <a:t>&lt;list, e.g. 031,032,099&gt; or &lt;range, e.g. 030-031&gt;</a:t>
            </a:r>
          </a:p>
          <a:p>
            <a:r>
              <a:rPr lang="en-US" dirty="0" smtClean="0"/>
              <a:t>Include Tools: [ ] FROntIER, [ ] </a:t>
            </a:r>
            <a:r>
              <a:rPr lang="en-US" dirty="0" err="1" smtClean="0"/>
              <a:t>GreenDDA</a:t>
            </a:r>
            <a:r>
              <a:rPr lang="en-US" dirty="0" smtClean="0"/>
              <a:t>, [ ] GreenFIE, [ ] ListReader, [ ] </a:t>
            </a:r>
            <a:r>
              <a:rPr lang="en-US" dirty="0" err="1" smtClean="0"/>
              <a:t>OntoES</a:t>
            </a:r>
            <a:r>
              <a:rPr lang="en-US" dirty="0" smtClean="0"/>
              <a:t>++, [ ] OntoSoar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5849" y="6241003"/>
            <a:ext cx="465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tool being worked on is checked immutably.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4210" y="5690586"/>
            <a:ext cx="4536489" cy="239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For all tools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33" y="1436915"/>
            <a:ext cx="11124525" cy="4422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3153" y="4320988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Generate Ground Truth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5553" y="4168588"/>
            <a:ext cx="645459" cy="12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85882" y="4222376"/>
            <a:ext cx="277906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0282" y="4527176"/>
            <a:ext cx="4347883" cy="2142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3364" y="4527177"/>
            <a:ext cx="2331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range.030-031.PRFreport-soft.txt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Person/range.030-031.PRFreport-soft.txt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Person/030.PRFreport-soft.txt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Person/031.PRFreport-soft.txt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Couple/range.030-031.PRFreport-soft.txt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Couple</a:t>
            </a:r>
            <a:r>
              <a:rPr lang="en-US" sz="1000" dirty="0" smtClean="0">
                <a:solidFill>
                  <a:srgbClr val="FF0000"/>
                </a:solidFill>
              </a:rPr>
              <a:t>/030.PRFreport-soft.txt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Couple</a:t>
            </a:r>
            <a:r>
              <a:rPr lang="en-US" sz="1000" dirty="0" smtClean="0">
                <a:solidFill>
                  <a:srgbClr val="FF0000"/>
                </a:solidFill>
              </a:rPr>
              <a:t>/031.PRFreport-soft.txt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Family/range.030-031.PRFreport-soft.txt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Family</a:t>
            </a:r>
            <a:r>
              <a:rPr lang="en-US" sz="1000" dirty="0" smtClean="0">
                <a:solidFill>
                  <a:srgbClr val="FF0000"/>
                </a:solidFill>
              </a:rPr>
              <a:t>/030.PRFreport-soft.txt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Family/031.PRFreport-soft.txt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9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FROntIER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5107" y="266330"/>
            <a:ext cx="440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Use FROntIER interface, as is, to create an extraction ontology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Use CMS testing interface to test the created extraction ontology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Run test (as can be done for all tools)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Set ground truth (as possible for all tools)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Future: add the CMS regex-checker tool</a:t>
            </a:r>
          </a:p>
        </p:txBody>
      </p:sp>
    </p:spTree>
    <p:extLst>
      <p:ext uri="{BB962C8B-B14F-4D97-AF65-F5344CB8AC3E}">
        <p14:creationId xmlns:p14="http://schemas.microsoft.com/office/powerpoint/2010/main" val="214600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1116</Words>
  <Application>Microsoft Office PowerPoint</Application>
  <PresentationFormat>Custom</PresentationFormat>
  <Paragraphs>275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Mock-ups for Discussing the CMS Administrator Interface</vt:lpstr>
      <vt:lpstr>PowerPoint Presentation</vt:lpstr>
      <vt:lpstr>PowerPoint Presentation</vt:lpstr>
      <vt:lpstr>PowerPoint Presentation</vt:lpstr>
      <vt:lpstr>Workflow Pipeline</vt:lpstr>
      <vt:lpstr>Import Book</vt:lpstr>
      <vt:lpstr>For all tools</vt:lpstr>
      <vt:lpstr>For all tools</vt:lpstr>
      <vt:lpstr>FROntIER</vt:lpstr>
      <vt:lpstr>GreenDDA</vt:lpstr>
      <vt:lpstr>GreenFIE</vt:lpstr>
      <vt:lpstr>ListReader</vt:lpstr>
      <vt:lpstr>OntoES</vt:lpstr>
      <vt:lpstr>OntoSoar</vt:lpstr>
      <vt:lpstr>Initiate Ensemble Run</vt:lpstr>
      <vt:lpstr>Manage Jobs and Batches</vt:lpstr>
      <vt:lpstr>Edit User Account</vt:lpstr>
      <vt:lpstr>Edit User Account</vt:lpstr>
    </vt:vector>
  </TitlesOfParts>
  <Company>LDS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Mock-ups for Discussing the CMS Administrator Interface</dc:title>
  <dc:creator>David Wayne Embley</dc:creator>
  <cp:lastModifiedBy>Embley</cp:lastModifiedBy>
  <cp:revision>106</cp:revision>
  <dcterms:created xsi:type="dcterms:W3CDTF">2016-12-02T21:28:52Z</dcterms:created>
  <dcterms:modified xsi:type="dcterms:W3CDTF">2017-02-09T19:00:21Z</dcterms:modified>
</cp:coreProperties>
</file>